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50" r:id="rId3"/>
    <p:sldMasterId id="2147483734" r:id="rId4"/>
    <p:sldMasterId id="2147483719" r:id="rId5"/>
    <p:sldMasterId id="2147483702" r:id="rId6"/>
    <p:sldMasterId id="2147483704" r:id="rId7"/>
  </p:sldMasterIdLst>
  <p:notesMasterIdLst>
    <p:notesMasterId r:id="rId16"/>
  </p:notesMasterIdLst>
  <p:sldIdLst>
    <p:sldId id="256" r:id="rId8"/>
    <p:sldId id="412" r:id="rId9"/>
    <p:sldId id="413" r:id="rId10"/>
    <p:sldId id="414" r:id="rId11"/>
    <p:sldId id="415" r:id="rId12"/>
    <p:sldId id="416" r:id="rId13"/>
    <p:sldId id="417" r:id="rId14"/>
    <p:sldId id="418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lotte Raby" initials="CR" lastIdx="5" clrIdx="0">
    <p:extLst>
      <p:ext uri="{19B8F6BF-5375-455C-9EA6-DF929625EA0E}">
        <p15:presenceInfo xmlns:p15="http://schemas.microsoft.com/office/powerpoint/2012/main" userId="3ce8dd4a77e46e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9F79"/>
    <a:srgbClr val="0C6949"/>
    <a:srgbClr val="CC3300"/>
    <a:srgbClr val="00B050"/>
    <a:srgbClr val="F27457"/>
    <a:srgbClr val="EE7E30"/>
    <a:srgbClr val="DC3C64"/>
    <a:srgbClr val="0C4F76"/>
    <a:srgbClr val="EF7E32"/>
    <a:srgbClr val="EDCD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4" autoAdjust="0"/>
    <p:restoredTop sz="81366"/>
  </p:normalViewPr>
  <p:slideViewPr>
    <p:cSldViewPr>
      <p:cViewPr varScale="1">
        <p:scale>
          <a:sx n="94" d="100"/>
          <a:sy n="94" d="100"/>
        </p:scale>
        <p:origin x="123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51" d="100"/>
          <a:sy n="151" d="100"/>
        </p:scale>
        <p:origin x="396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5.xml"/><Relationship Id="rId12" Type="http://schemas.openxmlformats.org/officeDocument/2006/relationships/slide" Target="slides/slide5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96AF1521-527F-9A4A-B206-9C642680D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5C551B8-6B7A-B445-8A47-DCE3FB8E68C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>
                <a:sym typeface="Calibri" panose="020F0502020204030204" pitchFamily="34" charset="0"/>
              </a:rPr>
              <a:t>Click to edit Master text styles</a:t>
            </a:r>
          </a:p>
          <a:p>
            <a:pPr lvl="1"/>
            <a:r>
              <a:rPr lang="en-US" altLang="en-US" noProof="0">
                <a:sym typeface="Calibri" panose="020F0502020204030204" pitchFamily="34" charset="0"/>
              </a:rPr>
              <a:t>Second level</a:t>
            </a:r>
          </a:p>
          <a:p>
            <a:pPr lvl="2"/>
            <a:r>
              <a:rPr lang="en-US" altLang="en-US" noProof="0">
                <a:sym typeface="Calibri" panose="020F0502020204030204" pitchFamily="34" charset="0"/>
              </a:rPr>
              <a:t>Third level</a:t>
            </a:r>
          </a:p>
          <a:p>
            <a:pPr lvl="3"/>
            <a:r>
              <a:rPr lang="en-US" altLang="en-US" noProof="0">
                <a:sym typeface="Calibri" panose="020F0502020204030204" pitchFamily="34" charset="0"/>
              </a:rPr>
              <a:t>Fourth level</a:t>
            </a:r>
          </a:p>
          <a:p>
            <a:pPr lvl="4"/>
            <a:r>
              <a:rPr lang="en-US" altLang="en-US" noProof="0">
                <a:sym typeface="Calibri" panose="020F0502020204030204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968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indent="228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indent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indent="685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indent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>
            <a:extLst>
              <a:ext uri="{FF2B5EF4-FFF2-40B4-BE49-F238E27FC236}">
                <a16:creationId xmlns:a16="http://schemas.microsoft.com/office/drawing/2014/main" id="{0DF8A2E6-9C85-B947-9248-60269C7C29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14338" name="Notes Placeholder 2">
            <a:extLst>
              <a:ext uri="{FF2B5EF4-FFF2-40B4-BE49-F238E27FC236}">
                <a16:creationId xmlns:a16="http://schemas.microsoft.com/office/drawing/2014/main" id="{71E924FA-A663-404C-B461-BD34C4D994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8618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854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0132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14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11161240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467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DF02A9-D1D6-1947-8903-4AEE4B422F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916113"/>
            <a:ext cx="5473700" cy="43926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5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961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9C405-5329-8F44-BF87-076C7BC7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53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24F4-450B-494A-8168-C27743591B4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01055-81AA-C044-9423-EC0F2F6D7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6218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902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006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505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596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974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158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CA5357F-9713-BB4D-9AE1-E10DB318EF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18882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E540B-6FFD-224B-9D6F-F9DA65DD9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2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200" b="1"/>
            </a:lvl2pPr>
            <a:lvl3pPr marL="914400" indent="0" algn="ctr">
              <a:buNone/>
              <a:defRPr sz="2200" b="1"/>
            </a:lvl3pPr>
            <a:lvl4pPr marL="1371600" indent="0" algn="ctr">
              <a:buNone/>
              <a:defRPr sz="2200" b="1"/>
            </a:lvl4pPr>
            <a:lvl5pPr marL="1828800" indent="0" algn="ctr">
              <a:buNone/>
              <a:defRPr sz="2200" b="1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lacinia </a:t>
            </a:r>
            <a:r>
              <a:rPr lang="en-US" dirty="0" err="1"/>
              <a:t>efficitur</a:t>
            </a:r>
            <a:r>
              <a:rPr lang="en-US" dirty="0"/>
              <a:t>. Ut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dictum </a:t>
            </a:r>
            <a:r>
              <a:rPr lang="en-US" dirty="0" err="1"/>
              <a:t>urna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tempus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A1C94-E9AE-5D47-9A4C-64F50BF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1916832"/>
            <a:ext cx="792088" cy="582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C83E0-445D-3C4D-BCF3-A81E1F9EAF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848528" y="5805264"/>
            <a:ext cx="792088" cy="582685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D27D657-FE81-CB45-8796-05B371EEA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5055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CA5357F-9713-BB4D-9AE1-E10DB318EF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6815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E540B-6FFD-224B-9D6F-F9DA65DD97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8003" y="2636912"/>
            <a:ext cx="9215995" cy="316835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lnSpc>
                <a:spcPct val="120000"/>
              </a:lnSpc>
              <a:buNone/>
              <a:defRPr sz="2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200" b="1"/>
            </a:lvl2pPr>
            <a:lvl3pPr marL="914400" indent="0" algn="ctr">
              <a:buNone/>
              <a:defRPr sz="2200" b="1"/>
            </a:lvl3pPr>
            <a:lvl4pPr marL="1371600" indent="0" algn="ctr">
              <a:buNone/>
              <a:defRPr sz="2200" b="1"/>
            </a:lvl4pPr>
            <a:lvl5pPr marL="1828800" indent="0" algn="ctr">
              <a:buNone/>
              <a:defRPr sz="2200" b="1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lacinia </a:t>
            </a:r>
            <a:r>
              <a:rPr lang="en-US" dirty="0" err="1"/>
              <a:t>efficitur</a:t>
            </a:r>
            <a:r>
              <a:rPr lang="en-US" dirty="0"/>
              <a:t>. Ut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dictum </a:t>
            </a:r>
            <a:r>
              <a:rPr lang="en-US" dirty="0" err="1"/>
              <a:t>urna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tempus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A1C94-E9AE-5D47-9A4C-64F50BF191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376" y="1916832"/>
            <a:ext cx="792088" cy="582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C83E0-445D-3C4D-BCF3-A81E1F9EAF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848528" y="5805264"/>
            <a:ext cx="792088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8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ADF02A9-D1D6-1947-8903-4AEE4B422F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916113"/>
            <a:ext cx="5473700" cy="43926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73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6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9C405-5329-8F44-BF87-076C7BC7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9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5" y="2286000"/>
            <a:ext cx="4791456" cy="36195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24F4-450B-494A-8168-C27743591B4F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01055-81AA-C044-9423-EC0F2F6D7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11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482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11161240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0526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AEA52-D0D2-B049-80AB-560660D72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C553B36-7CD1-D746-9E03-7490FF01D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9793088" cy="1152128"/>
          </a:xfrm>
          <a:prstGeom prst="rect">
            <a:avLst/>
          </a:prstGeom>
        </p:spPr>
        <p:txBody>
          <a:bodyPr anchor="b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CA5357F-9713-BB4D-9AE1-E10DB318EF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0016" y="1916832"/>
            <a:ext cx="5256584" cy="43924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075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1AB373-CFC7-C849-A174-915481BA7EC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5" r:id="rId2"/>
    <p:sldLayoutId id="2147483696" r:id="rId3"/>
    <p:sldLayoutId id="2147483697" r:id="rId4"/>
    <p:sldLayoutId id="2147483698" r:id="rId5"/>
    <p:sldLayoutId id="2147483718" r:id="rId6"/>
    <p:sldLayoutId id="2147483733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1AB373-CFC7-C849-A174-915481BA7EC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064552" y="5733256"/>
            <a:ext cx="792088" cy="7920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E49253-724B-E244-B5C0-507D25F4DC7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793217" y="620688"/>
            <a:ext cx="2063423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06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1704D62-23FC-224F-B479-F741B27866F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683293" y="260648"/>
            <a:ext cx="1266574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8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32" r:id="rId4"/>
    <p:sldLayoutId id="214748372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FF114-B114-2E45-B35B-0761178FD44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FEFE76-4971-F149-B465-E91A8ABE37CF}"/>
              </a:ext>
            </a:extLst>
          </p:cNvPr>
          <p:cNvSpPr/>
          <p:nvPr userDrawn="1"/>
        </p:nvSpPr>
        <p:spPr>
          <a:xfrm>
            <a:off x="227348" y="1628800"/>
            <a:ext cx="11737304" cy="4968552"/>
          </a:xfrm>
          <a:prstGeom prst="roundRect">
            <a:avLst>
              <a:gd name="adj" fmla="val 502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3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31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FF114-B114-2E45-B35B-0761178FD4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04512" y="260648"/>
            <a:ext cx="1224136" cy="1224136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FEFE76-4971-F149-B465-E91A8ABE37CF}"/>
              </a:ext>
            </a:extLst>
          </p:cNvPr>
          <p:cNvSpPr/>
          <p:nvPr userDrawn="1"/>
        </p:nvSpPr>
        <p:spPr>
          <a:xfrm>
            <a:off x="227348" y="1628800"/>
            <a:ext cx="11737304" cy="4968552"/>
          </a:xfrm>
          <a:prstGeom prst="roundRect">
            <a:avLst>
              <a:gd name="adj" fmla="val 502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3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AFF1A4-5415-4247-833E-11F4E00FFE90}"/>
              </a:ext>
            </a:extLst>
          </p:cNvPr>
          <p:cNvSpPr/>
          <p:nvPr/>
        </p:nvSpPr>
        <p:spPr>
          <a:xfrm>
            <a:off x="9192344" y="0"/>
            <a:ext cx="2999656" cy="6813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4A697D-3A95-D147-8A75-43102FBE1377}"/>
              </a:ext>
            </a:extLst>
          </p:cNvPr>
          <p:cNvSpPr/>
          <p:nvPr/>
        </p:nvSpPr>
        <p:spPr>
          <a:xfrm>
            <a:off x="0" y="-160"/>
            <a:ext cx="12192000" cy="6858160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C4A2A9-315A-B649-91B5-9C86B6F88001}"/>
              </a:ext>
            </a:extLst>
          </p:cNvPr>
          <p:cNvSpPr/>
          <p:nvPr/>
        </p:nvSpPr>
        <p:spPr>
          <a:xfrm>
            <a:off x="2783632" y="3946935"/>
            <a:ext cx="6480720" cy="648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3606950-956A-2146-9DAF-59766DE08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2752" y="4077072"/>
            <a:ext cx="5976664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GB" altLang="en-US" sz="2400" b="1" dirty="0">
                <a:solidFill>
                  <a:schemeClr val="bg1"/>
                </a:solidFill>
                <a:latin typeface="SassoonPrimaryInfant" pitchFamily="2" charset="0"/>
              </a:rPr>
              <a:t>Why reading to your child really matters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3A49D0-917D-FD43-984B-263821382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0" y="1700808"/>
            <a:ext cx="5040560" cy="19349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4433EF-A698-9D46-B0C4-D4BF96C36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9956" y="5733256"/>
            <a:ext cx="792088" cy="7920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1B0362-7AFC-0D4A-9F75-CFE0E9235D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976664" cy="439248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SassoonPrimaryInfant" pitchFamily="2" charset="0"/>
              </a:rPr>
              <a:t>Reading a book and chatting about it has a positive impact on children’s ability to:</a:t>
            </a:r>
          </a:p>
          <a:p>
            <a:r>
              <a:rPr lang="en-US" dirty="0">
                <a:latin typeface="SassoonPrimaryInfant" pitchFamily="2" charset="0"/>
              </a:rPr>
              <a:t>understand words and sentences</a:t>
            </a:r>
          </a:p>
          <a:p>
            <a:r>
              <a:rPr lang="en-US" dirty="0">
                <a:latin typeface="SassoonPrimaryInfant" pitchFamily="2" charset="0"/>
              </a:rPr>
              <a:t>use a wide range of vocabulary</a:t>
            </a:r>
          </a:p>
          <a:p>
            <a:r>
              <a:rPr lang="en-US" dirty="0">
                <a:latin typeface="SassoonPrimaryInfant" pitchFamily="2" charset="0"/>
              </a:rPr>
              <a:t>develop listening comprehension skills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69B812-E9E8-7B49-83EB-89E7D4FCA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assoonPrimaryInfant" pitchFamily="2" charset="0"/>
              </a:rPr>
              <a:t>Why read with your child at home?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E95F29-27D8-584C-8416-3C2D22F47095}"/>
              </a:ext>
            </a:extLst>
          </p:cNvPr>
          <p:cNvSpPr txBox="1"/>
          <p:nvPr/>
        </p:nvSpPr>
        <p:spPr>
          <a:xfrm>
            <a:off x="372234" y="5877272"/>
            <a:ext cx="6227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Parental involvement in the development of children’s reading skills: A five-year longitudinal study (2002) </a:t>
            </a:r>
            <a:r>
              <a:rPr lang="en-GB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Senechal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, M. and </a:t>
            </a:r>
            <a:r>
              <a:rPr lang="en-GB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Lefvre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, J.</a:t>
            </a:r>
          </a:p>
        </p:txBody>
      </p:sp>
      <p:pic>
        <p:nvPicPr>
          <p:cNvPr id="1026" name="Picture 2" descr="When Parents Read to Kids, Everyone Wins | Psychology To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99" y="1916832"/>
            <a:ext cx="518457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95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1B0362-7AFC-0D4A-9F75-CFE0E9235D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688632" cy="439248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SassoonPrimaryInfant" pitchFamily="2" charset="0"/>
              </a:rPr>
              <a:t>The number of books your child has encountered by the age of six is a </a:t>
            </a:r>
            <a:br>
              <a:rPr lang="en-US" sz="2400" dirty="0">
                <a:latin typeface="SassoonPrimaryInfant" pitchFamily="2" charset="0"/>
              </a:rPr>
            </a:br>
            <a:r>
              <a:rPr lang="en-US" sz="2400" dirty="0">
                <a:latin typeface="SassoonPrimaryInfant" pitchFamily="2" charset="0"/>
              </a:rPr>
              <a:t>positive predictor of their reading </a:t>
            </a:r>
            <a:br>
              <a:rPr lang="en-US" sz="2400" dirty="0">
                <a:latin typeface="SassoonPrimaryInfant" pitchFamily="2" charset="0"/>
              </a:rPr>
            </a:br>
            <a:r>
              <a:rPr lang="en-US" sz="2400" dirty="0">
                <a:latin typeface="SassoonPrimaryInfant" pitchFamily="2" charset="0"/>
              </a:rPr>
              <a:t>ability two years later.</a:t>
            </a:r>
          </a:p>
          <a:p>
            <a:pPr marL="0" indent="0">
              <a:buNone/>
            </a:pPr>
            <a:r>
              <a:rPr lang="en-US" sz="2400" dirty="0">
                <a:latin typeface="SassoonPrimaryInfant" pitchFamily="2" charset="0"/>
              </a:rPr>
              <a:t>This benefit comes from:</a:t>
            </a:r>
          </a:p>
          <a:p>
            <a:pPr marL="0" indent="0">
              <a:buNone/>
            </a:pPr>
            <a:r>
              <a:rPr lang="en-US" sz="2400" dirty="0">
                <a:latin typeface="SassoonPrimaryInfant" pitchFamily="2" charset="0"/>
              </a:rPr>
              <a:t>Adults reading to children and children enjoying books simply by looking at them and talking about them.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69B812-E9E8-7B49-83EB-89E7D4FCA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7560840" cy="1152128"/>
          </a:xfrm>
        </p:spPr>
        <p:txBody>
          <a:bodyPr/>
          <a:lstStyle/>
          <a:p>
            <a:r>
              <a:rPr lang="en-US" dirty="0">
                <a:latin typeface="SassoonPrimaryInfant" pitchFamily="2" charset="0"/>
              </a:rPr>
              <a:t>Why does reading together </a:t>
            </a:r>
            <a:br>
              <a:rPr lang="en-US" dirty="0">
                <a:latin typeface="SassoonPrimaryInfant" pitchFamily="2" charset="0"/>
              </a:rPr>
            </a:br>
            <a:r>
              <a:rPr lang="en-US" dirty="0">
                <a:latin typeface="SassoonPrimaryInfant" pitchFamily="2" charset="0"/>
              </a:rPr>
              <a:t>every day matter?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E95F29-27D8-584C-8416-3C2D22F47095}"/>
              </a:ext>
            </a:extLst>
          </p:cNvPr>
          <p:cNvSpPr txBox="1"/>
          <p:nvPr/>
        </p:nvSpPr>
        <p:spPr>
          <a:xfrm>
            <a:off x="372234" y="5877272"/>
            <a:ext cx="6227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Parental involvement in the development of children’s reading skills: A five-year longitudinal study (2002) </a:t>
            </a:r>
            <a:r>
              <a:rPr lang="en-GB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Senechal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, M. and </a:t>
            </a:r>
            <a:r>
              <a:rPr lang="en-GB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Lefvre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SassoonPrimaryInfant" pitchFamily="2" charset="0"/>
              </a:rPr>
              <a:t>, J.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4938F0-65F1-AD4C-A4DE-1DC52C6774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0902" y="1779032"/>
            <a:ext cx="5497582" cy="3666192"/>
          </a:xfrm>
          <a:prstGeom prst="roundRect">
            <a:avLst>
              <a:gd name="adj" fmla="val 2155"/>
            </a:avLst>
          </a:prstGeom>
        </p:spPr>
      </p:pic>
    </p:spTree>
    <p:extLst>
      <p:ext uri="{BB962C8B-B14F-4D97-AF65-F5344CB8AC3E}">
        <p14:creationId xmlns:p14="http://schemas.microsoft.com/office/powerpoint/2010/main" val="181527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1B0362-7AFC-0D4A-9F75-CFE0E9235D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976664" cy="4392488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>
                <a:latin typeface="SassoonPrimaryInfant" pitchFamily="2" charset="0"/>
              </a:rPr>
              <a:t>Studies show that it’s the enjoyment and chat that matters! 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The more you chat together about the book and things that interest your child, the more impact it has.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You don’t even have to read the words on the page – talking about the pictures is just as important.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If you can read the words, then use your voice to make them come alive. It will help your child understand the book even better.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69B812-E9E8-7B49-83EB-89E7D4FCA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6840760" cy="1152128"/>
          </a:xfrm>
        </p:spPr>
        <p:txBody>
          <a:bodyPr/>
          <a:lstStyle/>
          <a:p>
            <a:r>
              <a:rPr lang="en-US" dirty="0">
                <a:latin typeface="SassoonPrimaryInfant" pitchFamily="2" charset="0"/>
              </a:rPr>
              <a:t>Does it matter how we read with our children?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92044" y="2096852"/>
            <a:ext cx="489654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23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1B0362-7AFC-0D4A-9F75-CFE0E9235D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976664" cy="4392488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>
                <a:latin typeface="SassoonPrimaryInfant" pitchFamily="2" charset="0"/>
              </a:rPr>
              <a:t>Use your home language. 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It is better for your child to hear expert talk from you in your language. 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Many studies tell us it is the back-and-forth talk between adults and children when they are sharing books that makes the difference to children’s language and comprehension.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This impact will translate to better language and comprehension for your child in English.</a:t>
            </a:r>
          </a:p>
          <a:p>
            <a:pPr marL="0" indent="0">
              <a:buNone/>
            </a:pPr>
            <a:endParaRPr lang="en-US" sz="2200" b="1" dirty="0">
              <a:latin typeface="SassoonPrimaryInfant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69B812-E9E8-7B49-83EB-89E7D4FCA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8496944" cy="1152128"/>
          </a:xfrm>
        </p:spPr>
        <p:txBody>
          <a:bodyPr/>
          <a:lstStyle/>
          <a:p>
            <a:r>
              <a:rPr lang="en-US" dirty="0">
                <a:latin typeface="SassoonPrimaryInfant" pitchFamily="2" charset="0"/>
              </a:rPr>
              <a:t>Does it matter which language we use?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4CA4E4-ABE7-FE44-A06B-891FD56041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2064" y="1916832"/>
            <a:ext cx="5100668" cy="3401501"/>
          </a:xfrm>
          <a:prstGeom prst="roundRect">
            <a:avLst>
              <a:gd name="adj" fmla="val 1596"/>
            </a:avLst>
          </a:prstGeom>
        </p:spPr>
      </p:pic>
    </p:spTree>
    <p:extLst>
      <p:ext uri="{BB962C8B-B14F-4D97-AF65-F5344CB8AC3E}">
        <p14:creationId xmlns:p14="http://schemas.microsoft.com/office/powerpoint/2010/main" val="112548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1B0362-7AFC-0D4A-9F75-CFE0E9235D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976664" cy="4392488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>
                <a:latin typeface="SassoonPrimaryInfant" pitchFamily="2" charset="0"/>
              </a:rPr>
              <a:t>Let your child be the boss of the books they choose. Enjoyment really matters.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Comics, information books, magazines, story books, picture books, poems and leaflets are all great for sharing.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Catalogues are fun to share and talk about too.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69B812-E9E8-7B49-83EB-89E7D4FCA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8496944" cy="1152128"/>
          </a:xfrm>
        </p:spPr>
        <p:txBody>
          <a:bodyPr/>
          <a:lstStyle/>
          <a:p>
            <a:r>
              <a:rPr lang="en-US" dirty="0">
                <a:latin typeface="SassoonPrimaryInfant" pitchFamily="2" charset="0"/>
              </a:rPr>
              <a:t>Does the type of book matter?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E7F659-F976-3C44-925B-2240A5A37B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6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6672063" y="1916831"/>
            <a:ext cx="5103921" cy="3401501"/>
          </a:xfrm>
          <a:prstGeom prst="roundRect">
            <a:avLst>
              <a:gd name="adj" fmla="val 1764"/>
            </a:avLst>
          </a:prstGeom>
        </p:spPr>
      </p:pic>
    </p:spTree>
    <p:extLst>
      <p:ext uri="{BB962C8B-B14F-4D97-AF65-F5344CB8AC3E}">
        <p14:creationId xmlns:p14="http://schemas.microsoft.com/office/powerpoint/2010/main" val="109432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1B0362-7AFC-0D4A-9F75-CFE0E9235D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916832"/>
            <a:ext cx="5976664" cy="4392488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>
                <a:latin typeface="SassoonPrimaryInfant" pitchFamily="2" charset="0"/>
              </a:rPr>
              <a:t>Repeated reading of books is really beneficial for children. It helps them </a:t>
            </a:r>
            <a:r>
              <a:rPr lang="en-US" sz="2200" b="1" dirty="0" err="1">
                <a:latin typeface="SassoonPrimaryInfant" pitchFamily="2" charset="0"/>
              </a:rPr>
              <a:t>memorise</a:t>
            </a:r>
            <a:r>
              <a:rPr lang="en-US" sz="2200" b="1" dirty="0">
                <a:latin typeface="SassoonPrimaryInfant" pitchFamily="2" charset="0"/>
              </a:rPr>
              <a:t> parts of stories, words and phrases too.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Knowing a book or poem by heart is fun and powerful for children, they can ‘read’ the story with you, or join in with words of phrases.</a:t>
            </a:r>
          </a:p>
          <a:p>
            <a:pPr marL="0" indent="0">
              <a:buNone/>
            </a:pPr>
            <a:r>
              <a:rPr lang="en-US" sz="2200" dirty="0">
                <a:latin typeface="SassoonPrimaryInfant" pitchFamily="2" charset="0"/>
              </a:rPr>
              <a:t>If you really want to mix it up, offer another </a:t>
            </a:r>
            <a:r>
              <a:rPr lang="en-US" sz="2200" dirty="0">
                <a:latin typeface="SassoonPrimaryInfant" pitchFamily="2" charset="0"/>
              </a:rPr>
              <a:t> </a:t>
            </a:r>
            <a:r>
              <a:rPr lang="en-US" sz="2200" dirty="0" smtClean="0">
                <a:latin typeface="SassoonPrimaryInfant" pitchFamily="2" charset="0"/>
              </a:rPr>
              <a:t>  </a:t>
            </a:r>
            <a:r>
              <a:rPr lang="en-US" sz="2200" dirty="0" smtClean="0">
                <a:latin typeface="SassoonPrimaryInfant" pitchFamily="2" charset="0"/>
              </a:rPr>
              <a:t>book </a:t>
            </a:r>
            <a:r>
              <a:rPr lang="en-US" sz="2200" dirty="0">
                <a:latin typeface="SassoonPrimaryInfant" pitchFamily="2" charset="0"/>
              </a:rPr>
              <a:t>alongside the much-loved </a:t>
            </a:r>
            <a:r>
              <a:rPr lang="en-US" sz="2200" dirty="0" err="1">
                <a:latin typeface="SassoonPrimaryInfant" pitchFamily="2" charset="0"/>
              </a:rPr>
              <a:t>favourite</a:t>
            </a:r>
            <a:r>
              <a:rPr lang="en-US" sz="2200" dirty="0">
                <a:latin typeface="SassoonPrimaryInfant" pitchFamily="2" charset="0"/>
              </a:rPr>
              <a:t>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269B812-E9E8-7B49-83EB-89E7D4FCA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32656"/>
            <a:ext cx="6912768" cy="1152128"/>
          </a:xfrm>
        </p:spPr>
        <p:txBody>
          <a:bodyPr/>
          <a:lstStyle/>
          <a:p>
            <a:r>
              <a:rPr lang="en-US" dirty="0">
                <a:latin typeface="SassoonPrimaryInfant" pitchFamily="2" charset="0"/>
              </a:rPr>
              <a:t>What if they always want to read the same book?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37939" y="3807045"/>
            <a:ext cx="4752528" cy="3564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3434" y="589185"/>
            <a:ext cx="3204355" cy="24032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80309" y="2372883"/>
            <a:ext cx="3648404" cy="273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0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1B0362-7AFC-0D4A-9F75-CFE0E9235D3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43944" y="3501008"/>
            <a:ext cx="7104112" cy="316865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500" dirty="0">
                <a:solidFill>
                  <a:schemeClr val="bg1"/>
                </a:solidFill>
                <a:latin typeface="SassoonPrimaryInfant" pitchFamily="2" charset="0"/>
              </a:rPr>
              <a:t>A love of reading is the biggest indicator of future academic success!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028594-5B8F-6848-B795-175289F605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4342" y="922412"/>
            <a:ext cx="5103316" cy="26708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6622A0-A722-1349-AB87-76D9DDEDE5AC}"/>
              </a:ext>
            </a:extLst>
          </p:cNvPr>
          <p:cNvSpPr/>
          <p:nvPr/>
        </p:nvSpPr>
        <p:spPr>
          <a:xfrm>
            <a:off x="10344472" y="0"/>
            <a:ext cx="1847528" cy="184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9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ormal body copy page">
  <a:themeElements>
    <a:clrScheme name="L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E7E30"/>
      </a:accent1>
      <a:accent2>
        <a:srgbClr val="0C4F76"/>
      </a:accent2>
      <a:accent3>
        <a:srgbClr val="5C2B61"/>
      </a:accent3>
      <a:accent4>
        <a:srgbClr val="DC3C64"/>
      </a:accent4>
      <a:accent5>
        <a:srgbClr val="459EB2"/>
      </a:accent5>
      <a:accent6>
        <a:srgbClr val="8AAD2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D04E80535F9A4DB2C4C7F434A00B41" ma:contentTypeVersion="14" ma:contentTypeDescription="Create a new document." ma:contentTypeScope="" ma:versionID="a8a77feaf9373ce24860bef17d972f03">
  <xsd:schema xmlns:xsd="http://www.w3.org/2001/XMLSchema" xmlns:xs="http://www.w3.org/2001/XMLSchema" xmlns:p="http://schemas.microsoft.com/office/2006/metadata/properties" xmlns:ns2="ec785c0a-7b19-4ffb-af7c-b0161af2f379" xmlns:ns3="aea32941-e990-4f9a-8264-aa82c4eebd57" targetNamespace="http://schemas.microsoft.com/office/2006/metadata/properties" ma:root="true" ma:fieldsID="9db174e6076bdfc5ed96965bdf9fdffd" ns2:_="" ns3:_="">
    <xsd:import namespace="ec785c0a-7b19-4ffb-af7c-b0161af2f379"/>
    <xsd:import namespace="aea32941-e990-4f9a-8264-aa82c4eebd5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785c0a-7b19-4ffb-af7c-b0161af2f37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a32941-e990-4f9a-8264-aa82c4eebd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25A118-A614-4A41-B843-FEF7057E29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844C5A-BD13-4855-8C53-1FA04F05CFA5}">
  <ds:schemaRefs>
    <ds:schemaRef ds:uri="aea32941-e990-4f9a-8264-aa82c4eebd57"/>
    <ds:schemaRef ds:uri="ec785c0a-7b19-4ffb-af7c-b0161af2f3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57037</TotalTime>
  <Words>470</Words>
  <Application>Microsoft Office PowerPoint</Application>
  <PresentationFormat>Widescreen</PresentationFormat>
  <Paragraphs>33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SassoonPrimaryInfant</vt:lpstr>
      <vt:lpstr>Normal body copy page</vt:lpstr>
      <vt:lpstr>1_Normal body copy page</vt:lpstr>
      <vt:lpstr>Custom Design</vt:lpstr>
      <vt:lpstr>3_Normal body copy page</vt:lpstr>
      <vt:lpstr>4_Normal body copy page</vt:lpstr>
      <vt:lpstr>PowerPoint Presentation</vt:lpstr>
      <vt:lpstr>Why read with your child at home?</vt:lpstr>
      <vt:lpstr>Why does reading together  every day matter?</vt:lpstr>
      <vt:lpstr>Does it matter how we read with our children?</vt:lpstr>
      <vt:lpstr>Does it matter which language we use?</vt:lpstr>
      <vt:lpstr>Does the type of book matter?</vt:lpstr>
      <vt:lpstr>What if they always want to read the same book?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sherrington</dc:creator>
  <cp:lastModifiedBy>Main, Nicola</cp:lastModifiedBy>
  <cp:revision>456</cp:revision>
  <cp:lastPrinted>2021-06-23T14:18:45Z</cp:lastPrinted>
  <dcterms:modified xsi:type="dcterms:W3CDTF">2022-11-15T10:51:47Z</dcterms:modified>
</cp:coreProperties>
</file>